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69" r:id="rId3"/>
    <p:sldId id="260" r:id="rId4"/>
    <p:sldId id="267" r:id="rId5"/>
    <p:sldId id="281" r:id="rId6"/>
    <p:sldId id="270" r:id="rId7"/>
    <p:sldId id="288" r:id="rId8"/>
    <p:sldId id="287" r:id="rId9"/>
    <p:sldId id="266" r:id="rId10"/>
    <p:sldId id="271" r:id="rId11"/>
    <p:sldId id="282" r:id="rId12"/>
    <p:sldId id="272" r:id="rId13"/>
    <p:sldId id="262" r:id="rId14"/>
    <p:sldId id="276" r:id="rId15"/>
    <p:sldId id="268" r:id="rId16"/>
    <p:sldId id="263" r:id="rId17"/>
    <p:sldId id="278" r:id="rId18"/>
    <p:sldId id="264" r:id="rId19"/>
    <p:sldId id="279" r:id="rId20"/>
    <p:sldId id="273" r:id="rId21"/>
    <p:sldId id="274" r:id="rId22"/>
    <p:sldId id="285" r:id="rId23"/>
    <p:sldId id="275" r:id="rId24"/>
    <p:sldId id="280" r:id="rId25"/>
    <p:sldId id="286" r:id="rId26"/>
    <p:sldId id="283" r:id="rId27"/>
    <p:sldId id="284" r:id="rId28"/>
    <p:sldId id="265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ADE18-288F-492E-B1DB-42FC44F6A1EB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48EEA-B495-49C8-A44C-0F56DF9EDE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8EEA-B495-49C8-A44C-0F56DF9EDEA0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7E4525-3BF4-4F44-B566-B821F8F73B65}" type="datetimeFigureOut">
              <a:rPr lang="es-MX" smtClean="0"/>
              <a:pPr/>
              <a:t>06/08/2010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D81C10-D924-47F1-AF5B-B3EB31D63C6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tx1"/>
                </a:solidFill>
                <a:latin typeface="Arial Narrow" pitchFamily="34" charset="0"/>
              </a:rPr>
              <a:t>ATENCION INTEGRAL A LOS SINTOMAS RELACIONADOS A LA  VIOLENCIA  CONTRA LAS MUJERES CON ACUPUNTURA Y MOXIBUSTION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643306" y="3714752"/>
            <a:ext cx="4814894" cy="1096558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Ma. Luisa Becerril </a:t>
            </a:r>
            <a:r>
              <a:rPr lang="es-ES" dirty="0" err="1" smtClean="0">
                <a:solidFill>
                  <a:schemeClr val="tx1"/>
                </a:solidFill>
              </a:rPr>
              <a:t>Straffon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TlahuiEdu</a:t>
            </a:r>
            <a:r>
              <a:rPr lang="es-ES" dirty="0" smtClean="0">
                <a:solidFill>
                  <a:schemeClr val="tx1"/>
                </a:solidFill>
              </a:rPr>
              <a:t> A.C./CIDHAL  A.C.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SUIMT- 2010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Cuernavaca, Morelos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4 Imagen" descr="a162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041" y="2571744"/>
            <a:ext cx="3039993" cy="376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dirty="0" smtClean="0"/>
              <a:t>Para la concepción china tradicional, así como es afuera es adentro. El ser humano es un Microcosmos igual que el Macrocosmos. El ser humano, la sociedad y la naturaleza están totalmente relacionadas y son una misma cosa. </a:t>
            </a:r>
          </a:p>
          <a:p>
            <a:pPr algn="just"/>
            <a:r>
              <a:rPr lang="es-ES" b="1" dirty="0" smtClean="0"/>
              <a:t>La filosofía china parte de un principio de </a:t>
            </a:r>
            <a:r>
              <a:rPr lang="es-ES" b="1" i="1" dirty="0" smtClean="0">
                <a:solidFill>
                  <a:srgbClr val="00B0F0"/>
                </a:solidFill>
              </a:rPr>
              <a:t>armonía, movimiento y cambio. </a:t>
            </a:r>
            <a:r>
              <a:rPr lang="es-ES" b="1" dirty="0" smtClean="0"/>
              <a:t>De ahí surge la teoría de los opuestos y complementarios.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FUNDAMENTO TEÓRICO.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temu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75" y="642919"/>
            <a:ext cx="7524801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n Ia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4590288" cy="266090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FUNDAMENTO TEÓRICO.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1142976" y="421481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YIN y YANG </a:t>
            </a:r>
            <a:r>
              <a:rPr lang="es-ES" sz="2400" dirty="0" smtClean="0"/>
              <a:t>, </a:t>
            </a:r>
            <a:r>
              <a:rPr lang="es-ES" sz="2400" b="1" dirty="0" smtClean="0"/>
              <a:t>dos energías que parecen opuestas pero que en realidad se complementan como el día y la noche</a:t>
            </a:r>
            <a:endParaRPr lang="es-E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142984"/>
            <a:ext cx="8186766" cy="544813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>
              <a:buNone/>
            </a:pPr>
            <a:r>
              <a:rPr lang="es-ES" sz="2800" dirty="0" smtClean="0"/>
              <a:t>                        Los 5 elementos para la           </a:t>
            </a:r>
          </a:p>
          <a:p>
            <a:pPr>
              <a:buNone/>
            </a:pPr>
            <a:r>
              <a:rPr lang="es-ES" sz="2800" dirty="0" smtClean="0"/>
              <a:t>                        Medicina China son:</a:t>
            </a:r>
            <a:r>
              <a:rPr lang="es-ES" sz="2800" b="1" dirty="0" smtClean="0"/>
              <a:t> </a:t>
            </a:r>
          </a:p>
          <a:p>
            <a:pPr>
              <a:buNone/>
            </a:pPr>
            <a:endParaRPr lang="es-ES" sz="2800" b="1" dirty="0" smtClean="0"/>
          </a:p>
          <a:p>
            <a:pPr>
              <a:buNone/>
            </a:pPr>
            <a:endParaRPr lang="es-ES" sz="2800" b="1" dirty="0" smtClean="0"/>
          </a:p>
          <a:p>
            <a:pPr>
              <a:buNone/>
            </a:pPr>
            <a:endParaRPr lang="es-ES" sz="2800" b="1" dirty="0" smtClean="0"/>
          </a:p>
          <a:p>
            <a:pPr>
              <a:buNone/>
            </a:pPr>
            <a:r>
              <a:rPr lang="es-ES" sz="2800" b="1" dirty="0" smtClean="0"/>
              <a:t>Tierra, Metal, Agua, Madera y Fuego.  </a:t>
            </a:r>
            <a:r>
              <a:rPr lang="es-ES" sz="2800" dirty="0" smtClean="0"/>
              <a:t>Cada elemento en si contiene también esas dos energías  yin y yang.</a:t>
            </a:r>
          </a:p>
          <a:p>
            <a:pPr>
              <a:buNone/>
            </a:pPr>
            <a:r>
              <a:rPr lang="es-ES" sz="2800" dirty="0" smtClean="0"/>
              <a:t>  Cada elemento tiene  correlaciones que nos sirven para el diagnostico y el tratamiento. 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FUNDAMENTO TEÓRICO.</a:t>
            </a:r>
            <a:endParaRPr lang="es-MX" sz="2800" dirty="0"/>
          </a:p>
        </p:txBody>
      </p:sp>
      <p:pic>
        <p:nvPicPr>
          <p:cNvPr id="4" name="3 Marcador de contenido" descr="5%20elemento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3286148" cy="27740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1857388"/>
                <a:gridCol w="225741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ELEMENTO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ÓRGANO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VÍSCERA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EMOCIÓN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FUEGO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CORAZÓN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INT.DELGADO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ALEGRIA, INQUIETUD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TIERRA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BAZO PÁNCREAS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ESTÓMAGO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PREOCUPACION, AUTOCOMPASIÓN, CULPA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METAL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PULMÓN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COLON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TRISTEZA, DESVALORACIÓN, DEPRESIÓN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AGUA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RIÑÓN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VEJIGA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MIEDO, ANGUSTIA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MADERA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HIGADO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VESÍCULA B.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IRA, CORAJE, ENOJO, CELOS, ENVIDIA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LA LEY DE LOS 5 ELEMENTOS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3299" y="1481138"/>
            <a:ext cx="523740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LA LEY DE LOS 5 ELEMENTOS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b="1" dirty="0" smtClean="0"/>
          </a:p>
          <a:p>
            <a:pPr algn="just"/>
            <a:r>
              <a:rPr lang="es-ES" dirty="0" smtClean="0"/>
              <a:t>Toda situación de conflicto grave entre seres humanos despierta </a:t>
            </a:r>
            <a:r>
              <a:rPr lang="es-ES" b="1" u="sng" dirty="0" smtClean="0"/>
              <a:t>emociones excesivas.</a:t>
            </a:r>
          </a:p>
          <a:p>
            <a:pPr algn="just">
              <a:buNone/>
            </a:pPr>
            <a:endParaRPr lang="es-ES" b="1" u="sng" dirty="0" smtClean="0"/>
          </a:p>
          <a:p>
            <a:pPr algn="just">
              <a:buNone/>
            </a:pPr>
            <a:r>
              <a:rPr lang="es-ES" dirty="0" smtClean="0"/>
              <a:t>  Las situaciones de violencia en la familia (núcleo de intimidad afectiva, donde se supone que se establecen sólidos vínculos de amor comprensión, protección, apoyo y solidaridad) son particularmente dañinas. 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 TRATAMIENTO</a:t>
            </a:r>
            <a:endParaRPr lang="es-MX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b="1" dirty="0" smtClean="0"/>
              <a:t>Cuando este supuesto es traicionado, se mezclan </a:t>
            </a:r>
            <a:r>
              <a:rPr lang="es-ES" b="1" u="sng" dirty="0" smtClean="0"/>
              <a:t>incontroladas emociones de todo tipo</a:t>
            </a:r>
            <a:r>
              <a:rPr lang="es-ES" b="1" dirty="0" smtClean="0"/>
              <a:t>, tanto para quienes ejercen la violencia como para quienes la reciben.</a:t>
            </a:r>
            <a:endParaRPr lang="es-ES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 TRATAMIENTO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b="1" dirty="0" smtClean="0"/>
              <a:t>La  Medicina Tradicional China,</a:t>
            </a:r>
            <a:r>
              <a:rPr lang="es-ES" dirty="0" smtClean="0"/>
              <a:t> por su peculiar concepción del proceso salud - enfermedad y por su aproximación a </a:t>
            </a:r>
          </a:p>
          <a:p>
            <a:pPr algn="just">
              <a:buNone/>
            </a:pPr>
            <a:r>
              <a:rPr lang="es-ES" dirty="0" smtClean="0"/>
              <a:t>  los órganos internos </a:t>
            </a:r>
          </a:p>
          <a:p>
            <a:pPr algn="just">
              <a:buNone/>
            </a:pPr>
            <a:r>
              <a:rPr lang="es-ES" dirty="0" smtClean="0"/>
              <a:t>  como esferas física,  </a:t>
            </a:r>
          </a:p>
          <a:p>
            <a:pPr algn="just">
              <a:buNone/>
            </a:pPr>
            <a:r>
              <a:rPr lang="es-ES" dirty="0" smtClean="0"/>
              <a:t>  mental y emocional, </a:t>
            </a:r>
          </a:p>
          <a:p>
            <a:pPr algn="just">
              <a:buNone/>
            </a:pPr>
            <a:r>
              <a:rPr lang="es-ES" dirty="0" smtClean="0"/>
              <a:t>  ofrece una alternativa </a:t>
            </a:r>
          </a:p>
          <a:p>
            <a:pPr algn="just">
              <a:buNone/>
            </a:pPr>
            <a:r>
              <a:rPr lang="es-ES" dirty="0" smtClean="0"/>
              <a:t>  valiosa para prevenir o </a:t>
            </a:r>
          </a:p>
          <a:p>
            <a:pPr algn="just">
              <a:buNone/>
            </a:pPr>
            <a:r>
              <a:rPr lang="es-ES" dirty="0" smtClean="0"/>
              <a:t>  reducir el daño causado</a:t>
            </a:r>
          </a:p>
          <a:p>
            <a:pPr algn="just">
              <a:buNone/>
            </a:pPr>
            <a:r>
              <a:rPr lang="es-ES" dirty="0" smtClean="0"/>
              <a:t>  por situaciones violentas. 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PROPUESTA</a:t>
            </a:r>
            <a:endParaRPr lang="es-MX" sz="2800" dirty="0"/>
          </a:p>
        </p:txBody>
      </p:sp>
      <p:pic>
        <p:nvPicPr>
          <p:cNvPr id="4" name="3 Imagen" descr="a162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357430"/>
            <a:ext cx="3306518" cy="4092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algn="just"/>
            <a:r>
              <a:rPr lang="es-ES" dirty="0" smtClean="0"/>
              <a:t>Desde ese enfoque, las esferas física, mental y emocional (espiritual) están íntimamente vinculadas, son inseparables y pueden abordarse conjuntamente desde una terapéutica basada en el equilibrio de la energía.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PROPUESTA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sz="2800" b="1" dirty="0" smtClean="0"/>
              <a:t>Analizar los beneficios de la Medicina Tradicional China, en específico de la Acupuntura, en relación a la atención de la violencia familiar y sexual.</a:t>
            </a:r>
          </a:p>
          <a:p>
            <a:pPr lvl="0">
              <a:buNone/>
            </a:pPr>
            <a:endParaRPr lang="es-ES" sz="2800" b="1" dirty="0" smtClean="0"/>
          </a:p>
          <a:p>
            <a:pPr lvl="0"/>
            <a:r>
              <a:rPr lang="es-ES" sz="2800" b="1" dirty="0" smtClean="0"/>
              <a:t>Reflexionar en torno a la Acupuntura  y la perspectiva de género como métodos indispensables en el tratamiento de las emociones.</a:t>
            </a:r>
          </a:p>
          <a:p>
            <a:pPr lvl="0">
              <a:buNone/>
            </a:pPr>
            <a:endParaRPr lang="es-ES" sz="2800" b="1" dirty="0" smtClean="0"/>
          </a:p>
          <a:p>
            <a:pPr lvl="0"/>
            <a:r>
              <a:rPr lang="es-ES" sz="2800" b="1" dirty="0" smtClean="0"/>
              <a:t>Aplicación del tratamiento, en casos específicos de violencia familiar y sexual.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57224" y="357166"/>
            <a:ext cx="7072362" cy="114300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OBJETIVOS DEL TRABAJO</a:t>
            </a:r>
            <a:br>
              <a:rPr lang="es-ES" sz="2800" dirty="0" smtClean="0"/>
            </a:b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dirty="0" smtClean="0"/>
              <a:t>Esto permite brindar ayuda a las mujeres de manera integral,  protegiéndolas de las consecuencias negativas causadas por las situaciones de violencia. Los problemas de salud se presentan a nivel energético, mucho antes de que aparezcan a nivel orgánico, con manifestaciones como cansancio, depresión, dolores de cabeza, irritabilidad… entre otros.</a:t>
            </a:r>
            <a:endParaRPr lang="es-ES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PROPUESTA Y TRATAMIENTO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8" cy="4876630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Generalmente existe una mezcla de emociones que hay que aclarar y para ello podemos empezar por los Puntos de espalda que algunos autores definen como tratamiento anti estrés y otros para sacar Energía agresiva.</a:t>
            </a:r>
          </a:p>
          <a:p>
            <a:pPr algn="just">
              <a:buNone/>
            </a:pPr>
            <a:r>
              <a:rPr lang="es-ES" dirty="0" smtClean="0"/>
              <a:t> 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TRATAMIENTO</a:t>
            </a:r>
            <a:endParaRPr lang="es-ES" sz="2800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5" y="2143116"/>
            <a:ext cx="2683899" cy="3000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5043494" cy="5090944"/>
          </a:xfrm>
        </p:spPr>
        <p:txBody>
          <a:bodyPr>
            <a:normAutofit/>
          </a:bodyPr>
          <a:lstStyle/>
          <a:p>
            <a:r>
              <a:rPr lang="es-ES" b="1" dirty="0" smtClean="0"/>
              <a:t>III- Vejiga 13, 14, 18, 20, 23.</a:t>
            </a:r>
            <a:r>
              <a:rPr lang="es-ES" dirty="0" smtClean="0"/>
              <a:t> Se recomienda iniciar el tratamiento con estos puntos de espalda. Se colocan las agujas muy superficialmente, se observa el enrojecimiento de la piel alrededor del punto y se quitan hasta que desaparezca o en 15 minutos.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TRATAMIENTO</a:t>
            </a:r>
            <a:endParaRPr lang="es-ES" sz="2800" dirty="0"/>
          </a:p>
        </p:txBody>
      </p:sp>
      <p:pic>
        <p:nvPicPr>
          <p:cNvPr id="4" name="3 Imagen" descr="EH2P1CAFIY7X0CAWWY66QCAM9P4RRCA4EXFL1CA9Q7D84CADB5A00CAG56ES5CANVWS0PCA0PHZ5ECAXB7G7WCAFGDG3SCAFZDP3VCATJCW0YCAW11KRECALH9HAACABQ7JHNCA6YFUH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357430"/>
            <a:ext cx="272069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500175"/>
            <a:ext cx="7929618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200" dirty="0" smtClean="0"/>
              <a:t>Corazón </a:t>
            </a:r>
            <a:r>
              <a:rPr lang="es-ES" sz="3200" b="1" dirty="0" smtClean="0"/>
              <a:t>I</a:t>
            </a:r>
            <a:r>
              <a:rPr lang="es-ES" sz="3200" dirty="0" smtClean="0"/>
              <a:t> </a:t>
            </a:r>
          </a:p>
          <a:p>
            <a:pPr>
              <a:buNone/>
            </a:pPr>
            <a:r>
              <a:rPr lang="es-ES" sz="3200" dirty="0" smtClean="0"/>
              <a:t>Intestino Delgado </a:t>
            </a:r>
            <a:r>
              <a:rPr lang="es-ES" sz="3200" b="1" dirty="0" smtClean="0"/>
              <a:t>II</a:t>
            </a:r>
            <a:r>
              <a:rPr lang="es-ES" sz="3200" dirty="0" smtClean="0"/>
              <a:t> </a:t>
            </a:r>
          </a:p>
          <a:p>
            <a:pPr>
              <a:buNone/>
            </a:pPr>
            <a:r>
              <a:rPr lang="es-ES" sz="3200" dirty="0" smtClean="0"/>
              <a:t>Vejiga </a:t>
            </a:r>
            <a:r>
              <a:rPr lang="es-ES" sz="3200" b="1" dirty="0" smtClean="0"/>
              <a:t>III</a:t>
            </a:r>
          </a:p>
          <a:p>
            <a:pPr>
              <a:buNone/>
            </a:pPr>
            <a:r>
              <a:rPr lang="es-ES" sz="3200" dirty="0" smtClean="0"/>
              <a:t>Riñón </a:t>
            </a:r>
            <a:r>
              <a:rPr lang="es-ES" sz="3200" b="1" dirty="0" smtClean="0"/>
              <a:t>IV</a:t>
            </a:r>
            <a:r>
              <a:rPr lang="es-ES" sz="3200" dirty="0" smtClean="0"/>
              <a:t> </a:t>
            </a:r>
          </a:p>
          <a:p>
            <a:pPr>
              <a:buNone/>
            </a:pPr>
            <a:r>
              <a:rPr lang="es-ES" sz="3200" dirty="0" smtClean="0"/>
              <a:t>Protector del </a:t>
            </a:r>
          </a:p>
          <a:p>
            <a:pPr>
              <a:buNone/>
            </a:pPr>
            <a:r>
              <a:rPr lang="es-ES" sz="3200" dirty="0" smtClean="0"/>
              <a:t>Corazón </a:t>
            </a:r>
            <a:r>
              <a:rPr lang="es-ES" sz="3200" b="1" dirty="0" smtClean="0"/>
              <a:t>V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TRATAMIENTO 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3929058" y="2571744"/>
            <a:ext cx="4899031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200" dirty="0" smtClean="0"/>
              <a:t>  Triple Calentador </a:t>
            </a:r>
            <a:r>
              <a:rPr lang="es-ES" sz="3200" b="1" dirty="0" smtClean="0"/>
              <a:t>VI</a:t>
            </a:r>
            <a:r>
              <a:rPr lang="es-ES" sz="3200" dirty="0" smtClean="0"/>
              <a:t> Vesícula Biliar </a:t>
            </a:r>
            <a:r>
              <a:rPr lang="es-ES" sz="3200" b="1" dirty="0" smtClean="0"/>
              <a:t>VII</a:t>
            </a:r>
            <a:r>
              <a:rPr lang="es-ES" sz="3200" dirty="0" smtClean="0"/>
              <a:t> Hígado </a:t>
            </a:r>
            <a:r>
              <a:rPr lang="es-ES" sz="3200" b="1" dirty="0" smtClean="0"/>
              <a:t>VIII</a:t>
            </a:r>
            <a:r>
              <a:rPr lang="es-ES" sz="3200" dirty="0" smtClean="0"/>
              <a:t> </a:t>
            </a:r>
          </a:p>
          <a:p>
            <a:pPr>
              <a:buNone/>
            </a:pPr>
            <a:r>
              <a:rPr lang="es-ES" sz="3200" dirty="0" smtClean="0"/>
              <a:t>  Pulmón </a:t>
            </a:r>
            <a:r>
              <a:rPr lang="es-ES" sz="3200" b="1" dirty="0" smtClean="0"/>
              <a:t>IX</a:t>
            </a:r>
            <a:endParaRPr lang="es-ES" sz="3200" dirty="0" smtClean="0"/>
          </a:p>
          <a:p>
            <a:pPr>
              <a:buNone/>
            </a:pPr>
            <a:r>
              <a:rPr lang="es-ES" sz="3200" dirty="0" smtClean="0"/>
              <a:t>  Intestino Grueso </a:t>
            </a:r>
            <a:r>
              <a:rPr lang="es-ES" sz="3200" b="1" dirty="0" smtClean="0"/>
              <a:t>X</a:t>
            </a:r>
            <a:r>
              <a:rPr lang="es-ES" sz="3200" dirty="0" smtClean="0"/>
              <a:t> Estómago </a:t>
            </a:r>
            <a:r>
              <a:rPr lang="es-ES" sz="3200" b="1" dirty="0" smtClean="0"/>
              <a:t>XI</a:t>
            </a:r>
            <a:r>
              <a:rPr lang="es-ES" sz="3200" dirty="0" smtClean="0"/>
              <a:t> </a:t>
            </a:r>
          </a:p>
          <a:p>
            <a:pPr>
              <a:buNone/>
            </a:pPr>
            <a:r>
              <a:rPr lang="es-ES" sz="3200" dirty="0" smtClean="0"/>
              <a:t>  Baso Páncreas </a:t>
            </a:r>
            <a:r>
              <a:rPr lang="es-ES" sz="3200" b="1" dirty="0" smtClean="0"/>
              <a:t>XII</a:t>
            </a:r>
            <a:endParaRPr lang="es-ES" sz="3200" dirty="0" smtClean="0"/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dirty="0" smtClean="0"/>
              <a:t>Puntos especiales para emociones por situaciones de violencia: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pt-BR" b="1" dirty="0" smtClean="0"/>
              <a:t>Ira</a:t>
            </a:r>
            <a:r>
              <a:rPr lang="pt-BR" dirty="0" smtClean="0"/>
              <a:t>: </a:t>
            </a:r>
          </a:p>
          <a:p>
            <a:pPr>
              <a:buNone/>
            </a:pPr>
            <a:r>
              <a:rPr lang="pt-BR" dirty="0" smtClean="0"/>
              <a:t>X-4, VII-34, </a:t>
            </a:r>
          </a:p>
          <a:p>
            <a:pPr>
              <a:buNone/>
            </a:pPr>
            <a:r>
              <a:rPr lang="pt-BR" dirty="0" smtClean="0"/>
              <a:t>VIII- 3, III- 18</a:t>
            </a:r>
            <a:endParaRPr lang="es-ES" dirty="0" smtClean="0"/>
          </a:p>
          <a:p>
            <a:pPr>
              <a:buNone/>
            </a:pPr>
            <a:r>
              <a:rPr lang="pt-BR" dirty="0" smtClean="0"/>
              <a:t> </a:t>
            </a:r>
            <a:endParaRPr lang="es-ES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Alegría</a:t>
            </a:r>
            <a:r>
              <a:rPr lang="es-ES" dirty="0" smtClean="0"/>
              <a:t>: </a:t>
            </a:r>
          </a:p>
          <a:p>
            <a:pPr>
              <a:buNone/>
            </a:pPr>
            <a:r>
              <a:rPr lang="es-ES" dirty="0" smtClean="0"/>
              <a:t>Aumentarla; V 6, XI 36. Tranquilizar; I- 7.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01122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TRATAMIENTO</a:t>
            </a:r>
            <a:endParaRPr lang="es-ES" sz="2800" dirty="0"/>
          </a:p>
        </p:txBody>
      </p:sp>
      <p:pic>
        <p:nvPicPr>
          <p:cNvPr id="4" name="3 Imagen" descr="X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000240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000108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Preocupación</a:t>
            </a:r>
            <a:r>
              <a:rPr lang="es-ES" sz="2400" dirty="0" smtClean="0"/>
              <a:t>:   XI- 36, IV- 7, </a:t>
            </a:r>
          </a:p>
          <a:p>
            <a:r>
              <a:rPr lang="es-ES" sz="2400" dirty="0" smtClean="0"/>
              <a:t>IV- 16. </a:t>
            </a:r>
          </a:p>
          <a:p>
            <a:r>
              <a:rPr lang="es-ES" sz="2400" dirty="0" smtClean="0"/>
              <a:t>Tierra para contención y </a:t>
            </a:r>
          </a:p>
          <a:p>
            <a:r>
              <a:rPr lang="es-ES" sz="2400" dirty="0" smtClean="0"/>
              <a:t>afecto empatía XII- 3, XI- 42.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 </a:t>
            </a:r>
            <a:r>
              <a:rPr lang="pt-BR" sz="2400" b="1" dirty="0" smtClean="0"/>
              <a:t>Tristeza</a:t>
            </a:r>
            <a:r>
              <a:rPr lang="pt-BR" sz="2400" dirty="0" smtClean="0"/>
              <a:t>: IX- 9, XI- 36, </a:t>
            </a:r>
          </a:p>
          <a:p>
            <a:r>
              <a:rPr lang="pt-BR" sz="2400" dirty="0" smtClean="0"/>
              <a:t>XIV- 24.5, XIV- 26. </a:t>
            </a:r>
          </a:p>
          <a:p>
            <a:r>
              <a:rPr lang="es-ES" sz="2400" dirty="0" smtClean="0"/>
              <a:t>Meridianos de metal para</a:t>
            </a:r>
          </a:p>
          <a:p>
            <a:r>
              <a:rPr lang="es-ES" sz="2400" dirty="0" smtClean="0"/>
              <a:t>ayudar a eliminar, y a</a:t>
            </a:r>
          </a:p>
          <a:p>
            <a:r>
              <a:rPr lang="es-ES" sz="2400" dirty="0" smtClean="0"/>
              <a:t> soltar el temor y el pasado. X 4,  IX 9</a:t>
            </a:r>
          </a:p>
          <a:p>
            <a:pPr>
              <a:buNone/>
            </a:pPr>
            <a:r>
              <a:rPr lang="es-ES" sz="2400" dirty="0" smtClean="0"/>
              <a:t> </a:t>
            </a:r>
          </a:p>
          <a:p>
            <a:r>
              <a:rPr lang="es-ES" sz="2400" b="1" dirty="0" smtClean="0"/>
              <a:t>Miedo</a:t>
            </a:r>
            <a:r>
              <a:rPr lang="es-ES" sz="2400" dirty="0" smtClean="0"/>
              <a:t>:   IV- 4, IV- 6, XIV- 24.5, XIV- 26. (Los puntos del entrecejo y labio superior tranquilizan y eliminan el miedo)</a:t>
            </a:r>
          </a:p>
        </p:txBody>
      </p:sp>
      <p:pic>
        <p:nvPicPr>
          <p:cNvPr id="5" name="4 Imagen" descr="acupuntur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142984"/>
            <a:ext cx="3810000" cy="285750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72547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TRATAMIENTO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dirty="0" smtClean="0"/>
              <a:t>El reto es coadyuvar a la prevención, detección, atención, disminución y erradicación de la violencia familiar y sexual. </a:t>
            </a:r>
          </a:p>
          <a:p>
            <a:pPr>
              <a:buNone/>
            </a:pPr>
            <a:r>
              <a:rPr lang="es-ES" sz="2800" dirty="0" smtClean="0"/>
              <a:t> </a:t>
            </a:r>
          </a:p>
          <a:p>
            <a:pPr>
              <a:buNone/>
            </a:pPr>
            <a:r>
              <a:rPr lang="es-ES" sz="2800" dirty="0" smtClean="0"/>
              <a:t>Para combatir la violencia y promover la convivencia pacífica, es necesario fomentar relaciones de equidad entre las personas, mediante la construcción de una cultura basada en el reconocimiento y respeto de los derechos humanos.</a:t>
            </a:r>
          </a:p>
          <a:p>
            <a:pPr>
              <a:buNone/>
            </a:pPr>
            <a:r>
              <a:rPr lang="es-ES" sz="2800" dirty="0" smtClean="0"/>
              <a:t> 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CONCLUSIONES Y PROPUESTA</a:t>
            </a:r>
            <a:br>
              <a:rPr lang="es-MX" sz="2800" dirty="0" smtClean="0"/>
            </a:b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785794"/>
            <a:ext cx="5143536" cy="557216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La Atención Integral de la violencia familiar o sexual, será el conjunto de servicios de salud que se proporcionen con el fin de promover, proteger y procurar restaurar al grado máximo posible la salud física,  mental y espiritual.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CONCLUSIONES Y PROPUESTA</a:t>
            </a:r>
            <a:br>
              <a:rPr lang="es-MX" sz="2800" dirty="0" smtClean="0"/>
            </a:br>
            <a:endParaRPr lang="es-ES" sz="2800" dirty="0"/>
          </a:p>
        </p:txBody>
      </p:sp>
      <p:pic>
        <p:nvPicPr>
          <p:cNvPr id="4" name="3 Imagen" descr="a162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0964" y="1714488"/>
            <a:ext cx="3386325" cy="4190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357298"/>
            <a:ext cx="5500726" cy="4292803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Mtra. Margarita Villanueva</a:t>
            </a:r>
          </a:p>
          <a:p>
            <a:pPr algn="just">
              <a:buNone/>
            </a:pPr>
            <a:r>
              <a:rPr lang="es-MX" dirty="0" smtClean="0"/>
              <a:t>Dr. Mario Rojas</a:t>
            </a:r>
          </a:p>
          <a:p>
            <a:pPr algn="just">
              <a:buNone/>
            </a:pPr>
            <a:r>
              <a:rPr lang="es-MX" dirty="0" smtClean="0"/>
              <a:t>CIDHAL A.C. </a:t>
            </a:r>
          </a:p>
          <a:p>
            <a:pPr algn="just">
              <a:buNone/>
            </a:pPr>
            <a:r>
              <a:rPr lang="es-MX" dirty="0" err="1" smtClean="0"/>
              <a:t>Melissa</a:t>
            </a:r>
            <a:r>
              <a:rPr lang="es-MX" dirty="0" smtClean="0"/>
              <a:t> </a:t>
            </a:r>
            <a:r>
              <a:rPr lang="es-MX" dirty="0" err="1" smtClean="0"/>
              <a:t>Nussbaum</a:t>
            </a:r>
            <a:endParaRPr lang="es-MX" dirty="0" smtClean="0"/>
          </a:p>
          <a:p>
            <a:pPr algn="just">
              <a:buNone/>
            </a:pPr>
            <a:r>
              <a:rPr lang="es-MX" dirty="0" smtClean="0"/>
              <a:t>Lourdes Álvarez Klein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AGRADECIMIENTOS</a:t>
            </a:r>
            <a:endParaRPr lang="es-MX" sz="2800" dirty="0"/>
          </a:p>
        </p:txBody>
      </p:sp>
      <p:pic>
        <p:nvPicPr>
          <p:cNvPr id="4" name="3 Imagen" descr="a162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1206" y="1928802"/>
            <a:ext cx="3501769" cy="43338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MX" dirty="0" smtClean="0"/>
          </a:p>
          <a:p>
            <a:r>
              <a:rPr lang="es-ES" sz="2800" dirty="0" smtClean="0"/>
              <a:t>Cap. 1.- Antecedentes.</a:t>
            </a:r>
          </a:p>
          <a:p>
            <a:pPr>
              <a:buNone/>
            </a:pPr>
            <a:endParaRPr lang="es-ES" sz="2800" dirty="0" smtClean="0"/>
          </a:p>
          <a:p>
            <a:r>
              <a:rPr lang="es-ES" sz="2800" dirty="0" smtClean="0"/>
              <a:t>Cap. 2.- Marco conceptual y teórico.</a:t>
            </a:r>
          </a:p>
          <a:p>
            <a:pPr>
              <a:buNone/>
            </a:pPr>
            <a:endParaRPr lang="es-MX" sz="2800" dirty="0" smtClean="0"/>
          </a:p>
          <a:p>
            <a:r>
              <a:rPr lang="es-ES" sz="2800" dirty="0" smtClean="0"/>
              <a:t>Cap. 3.- El Tratamiento de las emociones.</a:t>
            </a:r>
          </a:p>
          <a:p>
            <a:endParaRPr lang="es-MX" sz="2800" dirty="0" smtClean="0"/>
          </a:p>
          <a:p>
            <a:pPr lvl="0"/>
            <a:r>
              <a:rPr lang="es-ES" sz="2800" dirty="0" smtClean="0"/>
              <a:t>Conclusiones  y Propuestas</a:t>
            </a:r>
            <a:endParaRPr lang="es-MX" sz="2800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ESTRUCTURA DEL TRABAJO</a:t>
            </a:r>
            <a:endParaRPr lang="es-MX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S" b="1" dirty="0" smtClean="0"/>
              <a:t>El estigma que rodea a la violencia familiar y sexual hace que muchas de las personas afectadas no se atrevan a buscar ayuda o no sepan cómo hacerlo. En nuestro país, ha habido grandes avances legislativos y de Políticas Públicas importantes. Hoy se reconoce a la violencia familiar como un delito y como un problema de salud pública.</a:t>
            </a:r>
            <a:endParaRPr lang="es-MX" b="1" dirty="0" smtClean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ANTECEDENTES</a:t>
            </a:r>
            <a:endParaRPr lang="es-MX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331" t="7812" r="31618" b="40430"/>
          <a:stretch>
            <a:fillRect/>
          </a:stretch>
        </p:blipFill>
        <p:spPr bwMode="auto">
          <a:xfrm>
            <a:off x="4970976" y="1142984"/>
            <a:ext cx="39061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642878" y="1500174"/>
            <a:ext cx="8215402" cy="407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b="1" dirty="0" smtClean="0"/>
              <a:t>En países desarrollados </a:t>
            </a:r>
          </a:p>
          <a:p>
            <a:pPr algn="just"/>
            <a:r>
              <a:rPr lang="es-ES" sz="2600" b="1" dirty="0" smtClean="0"/>
              <a:t>como en vías de </a:t>
            </a:r>
          </a:p>
          <a:p>
            <a:pPr algn="just"/>
            <a:r>
              <a:rPr lang="es-ES" sz="2600" b="1" dirty="0" smtClean="0"/>
              <a:t>desarrollo, y de diversos </a:t>
            </a:r>
          </a:p>
          <a:p>
            <a:pPr algn="just"/>
            <a:r>
              <a:rPr lang="es-ES" sz="2600" b="1" dirty="0" smtClean="0"/>
              <a:t>contextos culturales y </a:t>
            </a:r>
          </a:p>
          <a:p>
            <a:pPr algn="just"/>
            <a:r>
              <a:rPr lang="es-ES" sz="2600" b="1" dirty="0" smtClean="0"/>
              <a:t>religiosos, más del 20%  de </a:t>
            </a:r>
          </a:p>
          <a:p>
            <a:pPr algn="just"/>
            <a:r>
              <a:rPr lang="es-ES" sz="2600" b="1" dirty="0" smtClean="0"/>
              <a:t>mujeres  reportan sufrir </a:t>
            </a:r>
          </a:p>
          <a:p>
            <a:pPr algn="just"/>
            <a:r>
              <a:rPr lang="es-ES" sz="2600" b="1" dirty="0" smtClean="0"/>
              <a:t>alguna forma de violencia</a:t>
            </a:r>
          </a:p>
          <a:p>
            <a:pPr algn="just"/>
            <a:r>
              <a:rPr lang="es-ES" sz="2600" b="1" dirty="0" smtClean="0"/>
              <a:t>física por parte de su parejas, es decir 1 de cada 5 mujeres viven o han vivido alguna forma de abuso físico por parte de los hombres.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4348" y="57148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MAGNITUD DEL PROBLEMA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S" b="1" dirty="0" smtClean="0"/>
              <a:t>  La carga de salud por la violencia de género, en mujeres en edad reproductiva es comparable a la representada por </a:t>
            </a:r>
            <a:r>
              <a:rPr lang="es-ES" b="1" u="sng" dirty="0" smtClean="0"/>
              <a:t>cáncer, virus de inmunodeficiencia humana, tuberculosis, </a:t>
            </a:r>
            <a:r>
              <a:rPr lang="es-ES" b="1" u="sng" dirty="0" err="1" smtClean="0"/>
              <a:t>sepsis</a:t>
            </a:r>
            <a:r>
              <a:rPr lang="es-ES" b="1" u="sng" dirty="0" smtClean="0"/>
              <a:t> durante el parto y enfermedades cardiovasculares</a:t>
            </a:r>
            <a:r>
              <a:rPr lang="es-ES" b="1" dirty="0" smtClean="0"/>
              <a:t>. Se calcula que la violencia domestica provoca en la mujer la pérdida de uno de cada cinco días de vida saludable, durante su etapa reproductiva.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MAGNITUD DEL PROBLEMA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_tradnl" sz="2800" b="1" dirty="0" smtClean="0"/>
              <a:t>Violencia contra la mujer</a:t>
            </a:r>
          </a:p>
          <a:p>
            <a:pPr algn="just">
              <a:buNone/>
            </a:pPr>
            <a:r>
              <a:rPr lang="es-ES_tradnl" sz="2800" b="1" dirty="0" smtClean="0"/>
              <a:t>“Todo </a:t>
            </a:r>
            <a:r>
              <a:rPr lang="es-ES_tradnl" sz="2800" b="1" dirty="0" smtClean="0"/>
              <a:t>acto de violencia basado en la pertenencia al sexo femenino que tenga o pueda tener como resultado un daño o sufrimiento físico, sexual o psicológico para la mujer, inclusive las amenazas de tales actos, la coacción o la privación arbitraria de la libertad, tanto si se producen en la vida pública como en la privada”</a:t>
            </a:r>
            <a:endParaRPr lang="es-ES" sz="28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FUNDAMENTO TEÓRICO.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La violencia contra la mujer, tanto la familiar como la ejercida por extraños, está basada en el valor inferior que la cultura otorga al género femenino en relación con el masculino y la consecuente subordinación de la mujer al hombre.</a:t>
            </a:r>
          </a:p>
          <a:p>
            <a:pPr>
              <a:buNone/>
            </a:pPr>
            <a:r>
              <a:rPr lang="es-ES" dirty="0" smtClean="0"/>
              <a:t>La perspectiva de género busca fortalecer a la familia, promover relaciones equitativas, armónicas y solidarias entre hombres y mujeres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FUNDAMENTO TEÓRICO.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Acupuntura y Psicología: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pPr algn="just">
              <a:buNone/>
            </a:pPr>
            <a:r>
              <a:rPr lang="es-ES" dirty="0" smtClean="0"/>
              <a:t>Cuando se estudian las teorías de la acupuntura, nos damos cuenta de que se trata del primer modelo de psicosomática y a la vez el más elaborado. La acupuntura habla de </a:t>
            </a:r>
            <a:r>
              <a:rPr lang="es-ES" b="1" dirty="0" smtClean="0"/>
              <a:t>emociones fundamentales </a:t>
            </a:r>
            <a:r>
              <a:rPr lang="es-ES" dirty="0" smtClean="0"/>
              <a:t>y de reactividad igual que las modernas teorías del comportamiento. 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FUNDAMENTO TEÓRICO.</a:t>
            </a:r>
            <a:endParaRPr lang="es-MX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</TotalTime>
  <Words>1188</Words>
  <Application>Microsoft Office PowerPoint</Application>
  <PresentationFormat>Presentación en pantalla (4:3)</PresentationFormat>
  <Paragraphs>160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Concurrencia</vt:lpstr>
      <vt:lpstr>ATENCION INTEGRAL A LOS SINTOMAS RELACIONADOS A LA  VIOLENCIA  CONTRA LAS MUJERES CON ACUPUNTURA Y MOXIBUSTION </vt:lpstr>
      <vt:lpstr>OBJETIVOS DEL TRABAJO </vt:lpstr>
      <vt:lpstr>ESTRUCTURA DEL TRABAJO</vt:lpstr>
      <vt:lpstr>ANTECEDENTES</vt:lpstr>
      <vt:lpstr>Diapositiva 5</vt:lpstr>
      <vt:lpstr>MAGNITUD DEL PROBLEMA</vt:lpstr>
      <vt:lpstr>FUNDAMENTO TEÓRICO.</vt:lpstr>
      <vt:lpstr>FUNDAMENTO TEÓRICO.</vt:lpstr>
      <vt:lpstr>FUNDAMENTO TEÓRICO.</vt:lpstr>
      <vt:lpstr>FUNDAMENTO TEÓRICO.</vt:lpstr>
      <vt:lpstr>Diapositiva 11</vt:lpstr>
      <vt:lpstr>FUNDAMENTO TEÓRICO.</vt:lpstr>
      <vt:lpstr>FUNDAMENTO TEÓRICO.</vt:lpstr>
      <vt:lpstr>LA LEY DE LOS 5 ELEMENTOS</vt:lpstr>
      <vt:lpstr>LA LEY DE LOS 5 ELEMENTOS</vt:lpstr>
      <vt:lpstr> TRATAMIENTO</vt:lpstr>
      <vt:lpstr> TRATAMIENTO</vt:lpstr>
      <vt:lpstr>PROPUESTA</vt:lpstr>
      <vt:lpstr>PROPUESTA</vt:lpstr>
      <vt:lpstr>PROPUESTA Y TRATAMIENTO</vt:lpstr>
      <vt:lpstr>TRATAMIENTO</vt:lpstr>
      <vt:lpstr>TRATAMIENTO</vt:lpstr>
      <vt:lpstr>TRATAMIENTO </vt:lpstr>
      <vt:lpstr>TRATAMIENTO</vt:lpstr>
      <vt:lpstr>TRATAMIENTO</vt:lpstr>
      <vt:lpstr>CONCLUSIONES Y PROPUESTA </vt:lpstr>
      <vt:lpstr>CONCLUSIONES Y PROPUESTA </vt:lpstr>
      <vt:lpstr>AGRADECIMIENTOS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Tesina</dc:title>
  <dc:creator>Final User</dc:creator>
  <cp:lastModifiedBy>Mahua</cp:lastModifiedBy>
  <cp:revision>85</cp:revision>
  <dcterms:created xsi:type="dcterms:W3CDTF">2009-03-10T18:46:47Z</dcterms:created>
  <dcterms:modified xsi:type="dcterms:W3CDTF">2010-08-07T01:24:36Z</dcterms:modified>
</cp:coreProperties>
</file>